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77" r:id="rId2"/>
    <p:sldId id="279" r:id="rId3"/>
    <p:sldId id="285" r:id="rId4"/>
    <p:sldId id="286" r:id="rId5"/>
    <p:sldId id="287" r:id="rId6"/>
    <p:sldId id="288" r:id="rId7"/>
    <p:sldId id="289" r:id="rId8"/>
    <p:sldId id="290"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2A90C0"/>
    <a:srgbClr val="853E9A"/>
    <a:srgbClr val="F24678"/>
    <a:srgbClr val="F9A50E"/>
    <a:srgbClr val="4B429B"/>
    <a:srgbClr val="00B8B3"/>
    <a:srgbClr val="D5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9B78F-6A7E-A508-E893-66D326AC0880}" v="97" dt="2024-01-05T12:35:36.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9" d="100"/>
          <a:sy n="69" d="100"/>
        </p:scale>
        <p:origin x="488"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B39E-C8D0-42BD-BB68-281E18C3AAEE}" type="datetimeFigureOut">
              <a:rPr lang="en-GB" smtClean="0"/>
              <a:t>30/01/2024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1A67A8-FA7D-4D12-BCD0-58DBEFABDF3E}" type="slidenum">
              <a:rPr lang="en-GB" smtClean="0"/>
              <a:t>‹#›</a:t>
            </a:fld>
            <a:endParaRPr lang="en-GB"/>
          </a:p>
        </p:txBody>
      </p:sp>
    </p:spTree>
    <p:extLst>
      <p:ext uri="{BB962C8B-B14F-4D97-AF65-F5344CB8AC3E}">
        <p14:creationId xmlns:p14="http://schemas.microsoft.com/office/powerpoint/2010/main" val="2211245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6BFEC9-5A8C-4817-8B8F-59A3F3EB2ECC}" type="datetimeFigureOut">
              <a:rPr lang="en-GB" smtClean="0"/>
              <a:t>30/01/2024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D2CB2-BBBF-4505-BB0A-F6BB45720F16}" type="slidenum">
              <a:rPr lang="en-GB" smtClean="0"/>
              <a:t>‹#›</a:t>
            </a:fld>
            <a:endParaRPr lang="en-GB"/>
          </a:p>
        </p:txBody>
      </p:sp>
    </p:spTree>
    <p:extLst>
      <p:ext uri="{BB962C8B-B14F-4D97-AF65-F5344CB8AC3E}">
        <p14:creationId xmlns:p14="http://schemas.microsoft.com/office/powerpoint/2010/main" val="9617952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3BD2CB2-BBBF-4505-BB0A-F6BB45720F16}" type="slidenum">
              <a:rPr lang="en-GB" smtClean="0"/>
              <a:t>9</a:t>
            </a:fld>
            <a:endParaRPr lang="en-GB"/>
          </a:p>
        </p:txBody>
      </p:sp>
    </p:spTree>
    <p:extLst>
      <p:ext uri="{BB962C8B-B14F-4D97-AF65-F5344CB8AC3E}">
        <p14:creationId xmlns:p14="http://schemas.microsoft.com/office/powerpoint/2010/main" val="2114721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pic>
        <p:nvPicPr>
          <p:cNvPr id="33" name="Picture 32"/>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768408" y="219066"/>
            <a:ext cx="2233639" cy="687273"/>
          </a:xfrm>
          <a:prstGeom prst="rect">
            <a:avLst/>
          </a:prstGeom>
          <a:noFill/>
          <a:ln>
            <a:noFill/>
          </a:ln>
        </p:spPr>
      </p:pic>
    </p:spTree>
    <p:extLst>
      <p:ext uri="{BB962C8B-B14F-4D97-AF65-F5344CB8AC3E}">
        <p14:creationId xmlns:p14="http://schemas.microsoft.com/office/powerpoint/2010/main" val="22420595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a:t>Click to edit title</a:t>
            </a:r>
            <a:endParaRPr lang="en-GB"/>
          </a:p>
        </p:txBody>
      </p:sp>
    </p:spTree>
    <p:extLst>
      <p:ext uri="{BB962C8B-B14F-4D97-AF65-F5344CB8AC3E}">
        <p14:creationId xmlns:p14="http://schemas.microsoft.com/office/powerpoint/2010/main" val="343972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a:t>Click to add sub-heading</a:t>
            </a:r>
            <a:endParaRPr lang="en-GB"/>
          </a:p>
        </p:txBody>
      </p:sp>
    </p:spTree>
    <p:extLst>
      <p:ext uri="{BB962C8B-B14F-4D97-AF65-F5344CB8AC3E}">
        <p14:creationId xmlns:p14="http://schemas.microsoft.com/office/powerpoint/2010/main" val="3146012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8" name="Picture 7"/>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10200456" y="6178552"/>
            <a:ext cx="1784228" cy="548992"/>
          </a:xfrm>
          <a:prstGeom prst="rect">
            <a:avLst/>
          </a:prstGeom>
          <a:noFill/>
          <a:ln>
            <a:noFill/>
          </a:ln>
        </p:spPr>
      </p:pic>
    </p:spTree>
    <p:extLst>
      <p:ext uri="{BB962C8B-B14F-4D97-AF65-F5344CB8AC3E}">
        <p14:creationId xmlns:p14="http://schemas.microsoft.com/office/powerpoint/2010/main" val="2213644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4340" y="2013527"/>
            <a:ext cx="9144000" cy="3646029"/>
          </a:xfrm>
        </p:spPr>
        <p:txBody>
          <a:bodyPr>
            <a:normAutofit fontScale="90000"/>
          </a:bodyPr>
          <a:lstStyle/>
          <a:p>
            <a:r>
              <a:rPr lang="en-GB" b="1" dirty="0" smtClean="0">
                <a:latin typeface="Arial"/>
                <a:cs typeface="Arial"/>
              </a:rPr>
              <a:t/>
            </a:r>
            <a:br>
              <a:rPr lang="en-GB" b="1" dirty="0" smtClean="0">
                <a:latin typeface="Arial"/>
                <a:cs typeface="Arial"/>
              </a:rPr>
            </a:br>
            <a:r>
              <a:rPr lang="en-GB" b="1" dirty="0">
                <a:latin typeface="Arial"/>
                <a:cs typeface="Arial"/>
              </a:rPr>
              <a:t/>
            </a:r>
            <a:br>
              <a:rPr lang="en-GB" b="1" dirty="0">
                <a:latin typeface="Arial"/>
                <a:cs typeface="Arial"/>
              </a:rPr>
            </a:br>
            <a:r>
              <a:rPr lang="en-GB" b="1" dirty="0" smtClean="0">
                <a:latin typeface="Arial"/>
                <a:cs typeface="Arial"/>
              </a:rPr>
              <a:t/>
            </a:r>
            <a:br>
              <a:rPr lang="en-GB" b="1" dirty="0" smtClean="0">
                <a:latin typeface="Arial"/>
                <a:cs typeface="Arial"/>
              </a:rPr>
            </a:br>
            <a:r>
              <a:rPr lang="en-GB" b="1" dirty="0">
                <a:latin typeface="Arial"/>
                <a:cs typeface="Arial"/>
              </a:rPr>
              <a:t/>
            </a:r>
            <a:br>
              <a:rPr lang="en-GB" b="1" dirty="0">
                <a:latin typeface="Arial"/>
                <a:cs typeface="Arial"/>
              </a:rPr>
            </a:br>
            <a:r>
              <a:rPr lang="en-GB" b="1" dirty="0" smtClean="0">
                <a:latin typeface="Arial"/>
                <a:cs typeface="Arial"/>
              </a:rPr>
              <a:t/>
            </a:r>
            <a:br>
              <a:rPr lang="en-GB" b="1" dirty="0" smtClean="0">
                <a:latin typeface="Arial"/>
                <a:cs typeface="Arial"/>
              </a:rPr>
            </a:br>
            <a:r>
              <a:rPr lang="en-GB" b="1" dirty="0">
                <a:latin typeface="Arial"/>
                <a:cs typeface="Arial"/>
              </a:rPr>
              <a:t> </a:t>
            </a:r>
            <a:r>
              <a:rPr lang="en-GB" b="1" dirty="0" smtClean="0">
                <a:latin typeface="Arial"/>
                <a:cs typeface="Arial"/>
              </a:rPr>
              <a:t>                                                             </a:t>
            </a:r>
            <a:r>
              <a:rPr lang="en-GB" b="1" dirty="0" err="1" smtClean="0">
                <a:latin typeface="Arial"/>
                <a:cs typeface="Arial"/>
              </a:rPr>
              <a:t>SystmOne</a:t>
            </a:r>
            <a:r>
              <a:rPr lang="en-GB" b="1" dirty="0" smtClean="0">
                <a:latin typeface="Arial"/>
                <a:cs typeface="Arial"/>
              </a:rPr>
              <a:t> Medical Examiner</a:t>
            </a:r>
            <a:br>
              <a:rPr lang="en-GB" b="1" dirty="0" smtClean="0">
                <a:latin typeface="Arial"/>
                <a:cs typeface="Arial"/>
              </a:rPr>
            </a:br>
            <a:r>
              <a:rPr lang="en-GB" b="1" dirty="0" smtClean="0">
                <a:latin typeface="Arial"/>
                <a:cs typeface="Arial"/>
              </a:rPr>
              <a:t> Training </a:t>
            </a:r>
            <a:br>
              <a:rPr lang="en-GB" b="1" dirty="0" smtClean="0">
                <a:latin typeface="Arial"/>
                <a:cs typeface="Arial"/>
              </a:rPr>
            </a:br>
            <a:r>
              <a:rPr lang="en-GB" b="1" dirty="0" smtClean="0">
                <a:latin typeface="Arial"/>
                <a:cs typeface="Arial"/>
              </a:rPr>
              <a:t>(GP Practice)</a:t>
            </a:r>
            <a:r>
              <a:rPr lang="en-GB" dirty="0"/>
              <a:t/>
            </a:r>
            <a:br>
              <a:rPr lang="en-GB" dirty="0"/>
            </a:br>
            <a:r>
              <a:rPr lang="en-GB" sz="800" dirty="0">
                <a:latin typeface="Arial"/>
                <a:cs typeface="Arial"/>
              </a:rPr>
              <a:t>.</a:t>
            </a:r>
            <a:r>
              <a:rPr lang="en-GB" dirty="0"/>
              <a:t/>
            </a:r>
            <a:br>
              <a:rPr lang="en-GB" dirty="0"/>
            </a:br>
            <a:endParaRPr lang="en-GB" dirty="0">
              <a:latin typeface="Arial"/>
              <a:cs typeface="Arial"/>
            </a:endParaRPr>
          </a:p>
        </p:txBody>
      </p:sp>
      <p:sp>
        <p:nvSpPr>
          <p:cNvPr id="3" name="Subtitle 2"/>
          <p:cNvSpPr>
            <a:spLocks noGrp="1"/>
          </p:cNvSpPr>
          <p:nvPr>
            <p:ph type="subTitle" idx="1"/>
          </p:nvPr>
        </p:nvSpPr>
        <p:spPr>
          <a:xfrm>
            <a:off x="1631504" y="6237312"/>
            <a:ext cx="9144000" cy="646406"/>
          </a:xfrm>
        </p:spPr>
        <p:txBody>
          <a:bodyPr>
            <a:normAutofit fontScale="85000" lnSpcReduction="20000"/>
          </a:bodyPr>
          <a:lstStyle/>
          <a:p>
            <a:r>
              <a:rPr lang="en-GB"/>
              <a:t>NWL Primary Care System Facilitation Team</a:t>
            </a:r>
          </a:p>
          <a:p>
            <a:r>
              <a:rPr lang="en-GB"/>
              <a:t>NHS North West London </a:t>
            </a:r>
          </a:p>
          <a:p>
            <a:endParaRPr lang="en-GB"/>
          </a:p>
        </p:txBody>
      </p:sp>
    </p:spTree>
    <p:extLst>
      <p:ext uri="{BB962C8B-B14F-4D97-AF65-F5344CB8AC3E}">
        <p14:creationId xmlns:p14="http://schemas.microsoft.com/office/powerpoint/2010/main" val="3102176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8981" y="1556792"/>
            <a:ext cx="11386643" cy="5056098"/>
          </a:xfrm>
        </p:spPr>
        <p:txBody>
          <a:bodyPr vert="horz" lIns="91440" tIns="45720" rIns="91440" bIns="45720" rtlCol="0" anchor="t">
            <a:normAutofit fontScale="92500" lnSpcReduction="20000"/>
          </a:bodyPr>
          <a:lstStyle/>
          <a:p>
            <a:pPr marL="0" indent="0">
              <a:lnSpc>
                <a:spcPct val="120000"/>
              </a:lnSpc>
              <a:spcBef>
                <a:spcPts val="0"/>
              </a:spcBef>
              <a:buNone/>
            </a:pPr>
            <a:r>
              <a:rPr lang="en-GB" b="1" dirty="0"/>
              <a:t>Objective</a:t>
            </a:r>
          </a:p>
          <a:p>
            <a:pPr marL="0" indent="0">
              <a:lnSpc>
                <a:spcPct val="120000"/>
              </a:lnSpc>
              <a:spcBef>
                <a:spcPts val="0"/>
              </a:spcBef>
              <a:buNone/>
            </a:pPr>
            <a:endParaRPr lang="en-GB" b="1" dirty="0"/>
          </a:p>
          <a:p>
            <a:pPr marL="0" indent="0">
              <a:lnSpc>
                <a:spcPct val="120000"/>
              </a:lnSpc>
              <a:spcBef>
                <a:spcPts val="0"/>
              </a:spcBef>
              <a:buNone/>
            </a:pPr>
            <a:r>
              <a:rPr lang="en-GB" dirty="0"/>
              <a:t>By the end of this training session, you will be able to do the following: </a:t>
            </a:r>
            <a:endParaRPr lang="en-GB" dirty="0">
              <a:solidFill>
                <a:srgbClr val="FF0000"/>
              </a:solidFill>
            </a:endParaRPr>
          </a:p>
          <a:p>
            <a:pPr marL="0" indent="0">
              <a:buNone/>
            </a:pPr>
            <a:endParaRPr lang="en-GB" b="1" dirty="0"/>
          </a:p>
          <a:p>
            <a:pPr marL="0" indent="0">
              <a:lnSpc>
                <a:spcPct val="120000"/>
              </a:lnSpc>
              <a:spcBef>
                <a:spcPts val="0"/>
              </a:spcBef>
              <a:buNone/>
            </a:pPr>
            <a:endParaRPr lang="en-GB" b="1" dirty="0"/>
          </a:p>
          <a:p>
            <a:pPr>
              <a:lnSpc>
                <a:spcPct val="120000"/>
              </a:lnSpc>
              <a:spcBef>
                <a:spcPts val="0"/>
              </a:spcBef>
              <a:buFont typeface="Wingdings" panose="05000000000000000000" pitchFamily="2" charset="2"/>
              <a:buChar char="ü"/>
            </a:pPr>
            <a:r>
              <a:rPr lang="en-GB" dirty="0" smtClean="0"/>
              <a:t> Activating NWL medical examiner sharing </a:t>
            </a:r>
          </a:p>
          <a:p>
            <a:pPr>
              <a:lnSpc>
                <a:spcPct val="120000"/>
              </a:lnSpc>
              <a:spcBef>
                <a:spcPts val="0"/>
              </a:spcBef>
              <a:buFont typeface="Wingdings" panose="05000000000000000000" pitchFamily="2" charset="2"/>
              <a:buChar char="ü"/>
            </a:pPr>
            <a:r>
              <a:rPr lang="en-GB" dirty="0" smtClean="0"/>
              <a:t>Send medical examiner referral </a:t>
            </a:r>
          </a:p>
          <a:p>
            <a:pPr>
              <a:lnSpc>
                <a:spcPct val="120000"/>
              </a:lnSpc>
              <a:spcBef>
                <a:spcPts val="0"/>
              </a:spcBef>
              <a:buFont typeface="Wingdings" panose="05000000000000000000" pitchFamily="2" charset="2"/>
              <a:buChar char="ü"/>
            </a:pPr>
            <a:r>
              <a:rPr lang="en-GB" dirty="0" smtClean="0"/>
              <a:t>Receiving tasks from the medical examiner in workflow</a:t>
            </a:r>
          </a:p>
          <a:p>
            <a:pPr marL="0" indent="0">
              <a:lnSpc>
                <a:spcPct val="120000"/>
              </a:lnSpc>
              <a:spcBef>
                <a:spcPts val="0"/>
              </a:spcBef>
              <a:buNone/>
            </a:pPr>
            <a:endParaRPr lang="en-GB" dirty="0"/>
          </a:p>
          <a:p>
            <a:pPr>
              <a:lnSpc>
                <a:spcPct val="120000"/>
              </a:lnSpc>
              <a:spcBef>
                <a:spcPts val="0"/>
              </a:spcBef>
              <a:buFont typeface="Wingdings" panose="05000000000000000000" pitchFamily="2" charset="2"/>
              <a:buChar char="ü"/>
            </a:pPr>
            <a:endParaRPr lang="en-GB" dirty="0"/>
          </a:p>
          <a:p>
            <a:pPr marL="227965" indent="-227965">
              <a:lnSpc>
                <a:spcPct val="120000"/>
              </a:lnSpc>
              <a:spcBef>
                <a:spcPts val="0"/>
              </a:spcBef>
            </a:pPr>
            <a:endParaRPr lang="en-GB" dirty="0">
              <a:solidFill>
                <a:srgbClr val="FF0000"/>
              </a:solidFill>
            </a:endParaRPr>
          </a:p>
          <a:p>
            <a:pPr marL="227965" indent="-227965">
              <a:lnSpc>
                <a:spcPct val="100000"/>
              </a:lnSpc>
            </a:pPr>
            <a:endParaRPr lang="en-GB" dirty="0"/>
          </a:p>
          <a:p>
            <a:pPr marL="0" indent="0">
              <a:lnSpc>
                <a:spcPct val="100000"/>
              </a:lnSpc>
              <a:buNone/>
            </a:pPr>
            <a:endParaRPr lang="en-GB" dirty="0"/>
          </a:p>
          <a:p>
            <a:pPr marL="0" indent="0">
              <a:lnSpc>
                <a:spcPct val="100000"/>
              </a:lnSpc>
              <a:buNone/>
            </a:pPr>
            <a:r>
              <a:rPr lang="en-GB" dirty="0"/>
              <a:t> </a:t>
            </a:r>
          </a:p>
          <a:p>
            <a:pPr marL="0" indent="0">
              <a:lnSpc>
                <a:spcPct val="100000"/>
              </a:lnSpc>
              <a:buNone/>
            </a:pPr>
            <a:endParaRPr lang="en-GB" dirty="0"/>
          </a:p>
        </p:txBody>
      </p:sp>
      <p:sp>
        <p:nvSpPr>
          <p:cNvPr id="4" name="Title 3"/>
          <p:cNvSpPr>
            <a:spLocks noGrp="1"/>
          </p:cNvSpPr>
          <p:nvPr>
            <p:ph type="title"/>
          </p:nvPr>
        </p:nvSpPr>
        <p:spPr/>
        <p:txBody>
          <a:bodyPr>
            <a:normAutofit fontScale="90000"/>
          </a:bodyPr>
          <a:lstStyle/>
          <a:p>
            <a:r>
              <a:rPr lang="en-GB" dirty="0"/>
              <a:t>Today’s Objective </a:t>
            </a:r>
          </a:p>
        </p:txBody>
      </p:sp>
    </p:spTree>
    <p:extLst>
      <p:ext uri="{BB962C8B-B14F-4D97-AF65-F5344CB8AC3E}">
        <p14:creationId xmlns:p14="http://schemas.microsoft.com/office/powerpoint/2010/main" val="1303668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8981" y="1556792"/>
            <a:ext cx="11386643" cy="5056098"/>
          </a:xfrm>
        </p:spPr>
        <p:txBody>
          <a:bodyPr vert="horz" lIns="91440" tIns="45720" rIns="91440" bIns="45720" rtlCol="0" anchor="t">
            <a:normAutofit/>
          </a:bodyPr>
          <a:lstStyle/>
          <a:p>
            <a:pPr marL="227965" indent="-227965">
              <a:lnSpc>
                <a:spcPct val="100000"/>
              </a:lnSpc>
            </a:pPr>
            <a:endParaRPr lang="en-GB" dirty="0"/>
          </a:p>
          <a:p>
            <a:pPr marL="0" indent="0">
              <a:lnSpc>
                <a:spcPct val="100000"/>
              </a:lnSpc>
              <a:buNone/>
            </a:pPr>
            <a:endParaRPr lang="en-GB" dirty="0"/>
          </a:p>
          <a:p>
            <a:pPr marL="0" indent="0">
              <a:lnSpc>
                <a:spcPct val="100000"/>
              </a:lnSpc>
              <a:buNone/>
            </a:pPr>
            <a:r>
              <a:rPr lang="en-GB" dirty="0"/>
              <a:t> </a:t>
            </a:r>
          </a:p>
          <a:p>
            <a:pPr marL="0" indent="0">
              <a:lnSpc>
                <a:spcPct val="100000"/>
              </a:lnSpc>
              <a:buNone/>
            </a:pPr>
            <a:endParaRPr lang="en-GB" dirty="0"/>
          </a:p>
        </p:txBody>
      </p:sp>
      <p:sp>
        <p:nvSpPr>
          <p:cNvPr id="4" name="Title 3"/>
          <p:cNvSpPr>
            <a:spLocks noGrp="1"/>
          </p:cNvSpPr>
          <p:nvPr>
            <p:ph type="title"/>
          </p:nvPr>
        </p:nvSpPr>
        <p:spPr/>
        <p:txBody>
          <a:bodyPr>
            <a:noAutofit/>
          </a:bodyPr>
          <a:lstStyle/>
          <a:p>
            <a:r>
              <a:rPr lang="en-GB" sz="2800" dirty="0" smtClean="0"/>
              <a:t>Activating NWL Medical Examiner Sharing Agreement  </a:t>
            </a:r>
            <a:endParaRPr lang="en-GB" sz="2800" dirty="0"/>
          </a:p>
        </p:txBody>
      </p:sp>
      <p:sp>
        <p:nvSpPr>
          <p:cNvPr id="3" name="TextBox 2"/>
          <p:cNvSpPr txBox="1"/>
          <p:nvPr/>
        </p:nvSpPr>
        <p:spPr>
          <a:xfrm>
            <a:off x="407368" y="2053516"/>
            <a:ext cx="8219396" cy="2031325"/>
          </a:xfrm>
          <a:prstGeom prst="rect">
            <a:avLst/>
          </a:prstGeom>
          <a:noFill/>
        </p:spPr>
        <p:txBody>
          <a:bodyPr wrap="square" rtlCol="0">
            <a:spAutoFit/>
          </a:bodyPr>
          <a:lstStyle/>
          <a:p>
            <a:r>
              <a:rPr lang="en-GB" dirty="0"/>
              <a:t>Set up </a:t>
            </a:r>
          </a:p>
          <a:p>
            <a:r>
              <a:rPr lang="en-GB" dirty="0"/>
              <a:t>User &amp; Policy </a:t>
            </a:r>
          </a:p>
          <a:p>
            <a:r>
              <a:rPr lang="en-GB" dirty="0"/>
              <a:t>Share In Rules</a:t>
            </a:r>
          </a:p>
          <a:p>
            <a:r>
              <a:rPr lang="en-GB" dirty="0"/>
              <a:t>Add organisation </a:t>
            </a:r>
          </a:p>
          <a:p>
            <a:r>
              <a:rPr lang="en-GB" dirty="0"/>
              <a:t>In the search box type North West London Medical Examiner - select search.  </a:t>
            </a:r>
          </a:p>
          <a:p>
            <a:r>
              <a:rPr lang="en-GB" dirty="0"/>
              <a:t>Click on the rectangle box and select okay. </a:t>
            </a:r>
          </a:p>
          <a:p>
            <a:endParaRPr lang="en-GB" dirty="0"/>
          </a:p>
        </p:txBody>
      </p:sp>
    </p:spTree>
    <p:extLst>
      <p:ext uri="{BB962C8B-B14F-4D97-AF65-F5344CB8AC3E}">
        <p14:creationId xmlns:p14="http://schemas.microsoft.com/office/powerpoint/2010/main" val="505724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4</a:t>
            </a:fld>
            <a:endParaRPr lang="en-GB"/>
          </a:p>
        </p:txBody>
      </p:sp>
      <p:sp>
        <p:nvSpPr>
          <p:cNvPr id="4" name="Title 3"/>
          <p:cNvSpPr>
            <a:spLocks noGrp="1"/>
          </p:cNvSpPr>
          <p:nvPr>
            <p:ph type="title"/>
          </p:nvPr>
        </p:nvSpPr>
        <p:spPr/>
        <p:txBody>
          <a:bodyPr>
            <a:noAutofit/>
          </a:bodyPr>
          <a:lstStyle/>
          <a:p>
            <a:pPr>
              <a:lnSpc>
                <a:spcPct val="120000"/>
              </a:lnSpc>
              <a:spcBef>
                <a:spcPts val="0"/>
              </a:spcBef>
            </a:pPr>
            <a:r>
              <a:rPr lang="en-GB" sz="3600" dirty="0"/>
              <a:t>Send medical examiner referral </a:t>
            </a:r>
          </a:p>
        </p:txBody>
      </p:sp>
      <p:sp>
        <p:nvSpPr>
          <p:cNvPr id="2" name="Content Placeholder 1"/>
          <p:cNvSpPr>
            <a:spLocks noGrp="1"/>
          </p:cNvSpPr>
          <p:nvPr>
            <p:ph idx="1"/>
          </p:nvPr>
        </p:nvSpPr>
        <p:spPr/>
        <p:txBody>
          <a:bodyPr/>
          <a:lstStyle/>
          <a:p>
            <a:r>
              <a:rPr lang="en-GB" dirty="0"/>
              <a:t>Open the record of the patient you wish to refer to the service. Launch the referral template from </a:t>
            </a:r>
            <a:r>
              <a:rPr lang="en-GB" b="1" dirty="0"/>
              <a:t>Auto-Consultation &gt; 01 Administration &gt; Medical Examiner referral</a:t>
            </a:r>
            <a:endParaRPr lang="en-GB" dirty="0"/>
          </a:p>
          <a:p>
            <a:endParaRPr lang="en-GB" dirty="0"/>
          </a:p>
        </p:txBody>
      </p:sp>
      <p:pic>
        <p:nvPicPr>
          <p:cNvPr id="6" name="Picture 5"/>
          <p:cNvPicPr/>
          <p:nvPr/>
        </p:nvPicPr>
        <p:blipFill>
          <a:blip r:embed="rId2"/>
          <a:stretch>
            <a:fillRect/>
          </a:stretch>
        </p:blipFill>
        <p:spPr>
          <a:xfrm>
            <a:off x="3422881" y="2927581"/>
            <a:ext cx="5336858" cy="3328382"/>
          </a:xfrm>
          <a:prstGeom prst="rect">
            <a:avLst/>
          </a:prstGeom>
        </p:spPr>
      </p:pic>
    </p:spTree>
    <p:extLst>
      <p:ext uri="{BB962C8B-B14F-4D97-AF65-F5344CB8AC3E}">
        <p14:creationId xmlns:p14="http://schemas.microsoft.com/office/powerpoint/2010/main" val="1499151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5</a:t>
            </a:fld>
            <a:endParaRPr lang="en-GB"/>
          </a:p>
        </p:txBody>
      </p:sp>
      <p:sp>
        <p:nvSpPr>
          <p:cNvPr id="4" name="Title 3"/>
          <p:cNvSpPr>
            <a:spLocks noGrp="1"/>
          </p:cNvSpPr>
          <p:nvPr>
            <p:ph type="title"/>
          </p:nvPr>
        </p:nvSpPr>
        <p:spPr/>
        <p:txBody>
          <a:bodyPr>
            <a:normAutofit fontScale="90000"/>
          </a:bodyPr>
          <a:lstStyle/>
          <a:p>
            <a:r>
              <a:rPr lang="en-GB" dirty="0"/>
              <a:t>Send medical examiner referral </a:t>
            </a:r>
          </a:p>
        </p:txBody>
      </p:sp>
      <p:pic>
        <p:nvPicPr>
          <p:cNvPr id="6" name="Content Placeholder 5"/>
          <p:cNvPicPr>
            <a:picLocks noGrp="1" noChangeAspect="1"/>
          </p:cNvPicPr>
          <p:nvPr>
            <p:ph idx="1"/>
          </p:nvPr>
        </p:nvPicPr>
        <p:blipFill>
          <a:blip r:embed="rId2"/>
          <a:stretch>
            <a:fillRect/>
          </a:stretch>
        </p:blipFill>
        <p:spPr>
          <a:xfrm>
            <a:off x="970089" y="1630154"/>
            <a:ext cx="7758275" cy="4924036"/>
          </a:xfrm>
          <a:prstGeom prst="rect">
            <a:avLst/>
          </a:prstGeom>
        </p:spPr>
      </p:pic>
    </p:spTree>
    <p:extLst>
      <p:ext uri="{BB962C8B-B14F-4D97-AF65-F5344CB8AC3E}">
        <p14:creationId xmlns:p14="http://schemas.microsoft.com/office/powerpoint/2010/main" val="228732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6</a:t>
            </a:fld>
            <a:endParaRPr lang="en-GB"/>
          </a:p>
        </p:txBody>
      </p:sp>
      <p:sp>
        <p:nvSpPr>
          <p:cNvPr id="4" name="Title 3"/>
          <p:cNvSpPr>
            <a:spLocks noGrp="1"/>
          </p:cNvSpPr>
          <p:nvPr>
            <p:ph type="title"/>
          </p:nvPr>
        </p:nvSpPr>
        <p:spPr/>
        <p:txBody>
          <a:bodyPr>
            <a:normAutofit fontScale="90000"/>
          </a:bodyPr>
          <a:lstStyle/>
          <a:p>
            <a:r>
              <a:rPr lang="en-GB" dirty="0" smtClean="0"/>
              <a:t>Sending Referral Form</a:t>
            </a:r>
            <a:endParaRPr lang="en-GB" dirty="0"/>
          </a:p>
        </p:txBody>
      </p:sp>
      <p:pic>
        <p:nvPicPr>
          <p:cNvPr id="6" name="Content Placeholder 5"/>
          <p:cNvPicPr>
            <a:picLocks noGrp="1"/>
          </p:cNvPicPr>
          <p:nvPr>
            <p:ph idx="1"/>
          </p:nvPr>
        </p:nvPicPr>
        <p:blipFill>
          <a:blip r:embed="rId2"/>
          <a:stretch>
            <a:fillRect/>
          </a:stretch>
        </p:blipFill>
        <p:spPr>
          <a:xfrm>
            <a:off x="1970391" y="1397000"/>
            <a:ext cx="8623718" cy="4985327"/>
          </a:xfrm>
          <a:prstGeom prst="rect">
            <a:avLst/>
          </a:prstGeom>
        </p:spPr>
      </p:pic>
    </p:spTree>
    <p:extLst>
      <p:ext uri="{BB962C8B-B14F-4D97-AF65-F5344CB8AC3E}">
        <p14:creationId xmlns:p14="http://schemas.microsoft.com/office/powerpoint/2010/main" val="3679907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4359"/>
            <a:ext cx="11637818" cy="1032514"/>
          </a:xfrm>
        </p:spPr>
        <p:txBody>
          <a:bodyPr>
            <a:noAutofit/>
          </a:bodyPr>
          <a:lstStyle/>
          <a:p>
            <a:pPr marL="0" indent="0">
              <a:buNone/>
            </a:pPr>
            <a:r>
              <a:rPr lang="en-GB" sz="1600" dirty="0"/>
              <a:t>Choose the ME service you wish to refer to from the list, depending on whether the patient requires an expedited referral (24hrs faith death) and in which North West London borough the patient died</a:t>
            </a:r>
            <a:r>
              <a:rPr lang="en-GB" sz="1600" dirty="0" smtClean="0"/>
              <a:t>.</a:t>
            </a:r>
          </a:p>
          <a:p>
            <a:endParaRPr lang="en-GB" sz="1200" dirty="0"/>
          </a:p>
          <a:p>
            <a:endParaRPr lang="en-GB" sz="1200" dirty="0" smtClean="0"/>
          </a:p>
          <a:p>
            <a:endParaRPr lang="en-GB" sz="1200" dirty="0"/>
          </a:p>
          <a:p>
            <a:endParaRPr lang="en-GB" sz="1200" dirty="0" smtClean="0"/>
          </a:p>
          <a:p>
            <a:endParaRPr lang="en-GB" sz="1200" dirty="0" smtClean="0"/>
          </a:p>
          <a:p>
            <a:endParaRPr lang="en-GB" sz="1200" dirty="0"/>
          </a:p>
          <a:p>
            <a:endParaRPr lang="en-GB" sz="1200" dirty="0" smtClean="0"/>
          </a:p>
          <a:p>
            <a:endParaRPr lang="en-GB" sz="1200" dirty="0"/>
          </a:p>
          <a:p>
            <a:endParaRPr lang="en-GB" sz="1200" dirty="0" smtClean="0"/>
          </a:p>
          <a:p>
            <a:endParaRPr lang="en-GB" sz="1200" dirty="0"/>
          </a:p>
          <a:p>
            <a:endParaRPr lang="en-GB" sz="1200" dirty="0"/>
          </a:p>
          <a:p>
            <a:endParaRPr lang="en-GB" sz="1200" dirty="0" smtClean="0"/>
          </a:p>
          <a:p>
            <a:endParaRPr lang="en-GB" sz="1600" dirty="0"/>
          </a:p>
        </p:txBody>
      </p:sp>
      <p:sp>
        <p:nvSpPr>
          <p:cNvPr id="3" name="Slide Number Placeholder 2"/>
          <p:cNvSpPr>
            <a:spLocks noGrp="1"/>
          </p:cNvSpPr>
          <p:nvPr>
            <p:ph type="sldNum" sz="quarter" idx="12"/>
          </p:nvPr>
        </p:nvSpPr>
        <p:spPr/>
        <p:txBody>
          <a:bodyPr/>
          <a:lstStyle/>
          <a:p>
            <a:fld id="{E76F84FA-B8EB-462F-97BA-032CB76B4E3A}" type="slidenum">
              <a:rPr lang="en-GB" smtClean="0"/>
              <a:t>7</a:t>
            </a:fld>
            <a:endParaRPr lang="en-GB"/>
          </a:p>
        </p:txBody>
      </p:sp>
      <p:sp>
        <p:nvSpPr>
          <p:cNvPr id="4" name="Title 3"/>
          <p:cNvSpPr>
            <a:spLocks noGrp="1"/>
          </p:cNvSpPr>
          <p:nvPr>
            <p:ph type="title"/>
          </p:nvPr>
        </p:nvSpPr>
        <p:spPr/>
        <p:txBody>
          <a:bodyPr>
            <a:normAutofit fontScale="90000"/>
          </a:bodyPr>
          <a:lstStyle/>
          <a:p>
            <a:r>
              <a:rPr lang="en-GB" dirty="0"/>
              <a:t>Sending Referral Form</a:t>
            </a:r>
          </a:p>
        </p:txBody>
      </p:sp>
      <p:pic>
        <p:nvPicPr>
          <p:cNvPr id="7" name="Picture 6"/>
          <p:cNvPicPr/>
          <p:nvPr/>
        </p:nvPicPr>
        <p:blipFill rotWithShape="1">
          <a:blip r:embed="rId2"/>
          <a:srcRect l="2826" t="48851" r="23886" b="7253"/>
          <a:stretch/>
        </p:blipFill>
        <p:spPr bwMode="auto">
          <a:xfrm>
            <a:off x="2344074" y="2613891"/>
            <a:ext cx="5737743" cy="34636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9454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1800" dirty="0"/>
              <a:t>The recipient information will now appear. Most of the information is pre-populated. Add in a short reason for referral at the bottom of the screen (this will be the first display when the Medical Examiner views your referral) and a referral summary for your own information, if needed (this displays in the patient’s Tabbed Journal).</a:t>
            </a:r>
          </a:p>
          <a:p>
            <a:endParaRPr lang="en-GB" dirty="0"/>
          </a:p>
        </p:txBody>
      </p:sp>
      <p:sp>
        <p:nvSpPr>
          <p:cNvPr id="3" name="Slide Number Placeholder 2"/>
          <p:cNvSpPr>
            <a:spLocks noGrp="1"/>
          </p:cNvSpPr>
          <p:nvPr>
            <p:ph type="sldNum" sz="quarter" idx="12"/>
          </p:nvPr>
        </p:nvSpPr>
        <p:spPr/>
        <p:txBody>
          <a:bodyPr/>
          <a:lstStyle/>
          <a:p>
            <a:fld id="{E76F84FA-B8EB-462F-97BA-032CB76B4E3A}" type="slidenum">
              <a:rPr lang="en-GB" smtClean="0"/>
              <a:t>8</a:t>
            </a:fld>
            <a:endParaRPr lang="en-GB"/>
          </a:p>
        </p:txBody>
      </p:sp>
      <p:sp>
        <p:nvSpPr>
          <p:cNvPr id="4" name="Title 3"/>
          <p:cNvSpPr>
            <a:spLocks noGrp="1"/>
          </p:cNvSpPr>
          <p:nvPr>
            <p:ph type="title"/>
          </p:nvPr>
        </p:nvSpPr>
        <p:spPr/>
        <p:txBody>
          <a:bodyPr>
            <a:normAutofit fontScale="90000"/>
          </a:bodyPr>
          <a:lstStyle/>
          <a:p>
            <a:r>
              <a:rPr lang="en-GB" dirty="0"/>
              <a:t>Sending Referral Form</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154217" y="2531431"/>
            <a:ext cx="4225636" cy="3650348"/>
          </a:xfrm>
          <a:prstGeom prst="rect">
            <a:avLst/>
          </a:prstGeom>
          <a:noFill/>
          <a:ln>
            <a:noFill/>
          </a:ln>
        </p:spPr>
      </p:pic>
      <p:sp>
        <p:nvSpPr>
          <p:cNvPr id="6" name="TextBox 5"/>
          <p:cNvSpPr txBox="1"/>
          <p:nvPr/>
        </p:nvSpPr>
        <p:spPr>
          <a:xfrm>
            <a:off x="8081818" y="4888393"/>
            <a:ext cx="3842327" cy="923330"/>
          </a:xfrm>
          <a:prstGeom prst="rect">
            <a:avLst/>
          </a:prstGeom>
          <a:solidFill>
            <a:srgbClr val="005EB8"/>
          </a:solidFill>
        </p:spPr>
        <p:txBody>
          <a:bodyPr wrap="square" rtlCol="0">
            <a:spAutoFit/>
          </a:bodyPr>
          <a:lstStyle/>
          <a:p>
            <a:r>
              <a:rPr lang="en-GB" dirty="0" smtClean="0">
                <a:solidFill>
                  <a:schemeClr val="bg1"/>
                </a:solidFill>
              </a:rPr>
              <a:t>SAVE </a:t>
            </a:r>
            <a:r>
              <a:rPr lang="en-GB" dirty="0">
                <a:solidFill>
                  <a:schemeClr val="bg1"/>
                </a:solidFill>
              </a:rPr>
              <a:t>the record to complete the referral and send electronically to the relevant Medical Examiner team</a:t>
            </a:r>
            <a:r>
              <a:rPr lang="en-GB" dirty="0"/>
              <a:t>.</a:t>
            </a:r>
          </a:p>
        </p:txBody>
      </p:sp>
    </p:spTree>
    <p:extLst>
      <p:ext uri="{BB962C8B-B14F-4D97-AF65-F5344CB8AC3E}">
        <p14:creationId xmlns:p14="http://schemas.microsoft.com/office/powerpoint/2010/main" val="1331508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76F84FA-B8EB-462F-97BA-032CB76B4E3A}" type="slidenum">
              <a:rPr lang="en-GB" smtClean="0"/>
              <a:t>9</a:t>
            </a:fld>
            <a:endParaRPr lang="en-GB"/>
          </a:p>
        </p:txBody>
      </p:sp>
      <p:sp>
        <p:nvSpPr>
          <p:cNvPr id="5" name="Title 4"/>
          <p:cNvSpPr>
            <a:spLocks noGrp="1"/>
          </p:cNvSpPr>
          <p:nvPr>
            <p:ph type="title"/>
          </p:nvPr>
        </p:nvSpPr>
        <p:spPr>
          <a:xfrm>
            <a:off x="1559496" y="1523326"/>
            <a:ext cx="8640960" cy="2769769"/>
          </a:xfrm>
        </p:spPr>
        <p:txBody>
          <a:bodyPr/>
          <a:lstStyle/>
          <a:p>
            <a:pPr algn="ctr"/>
            <a:r>
              <a:rPr lang="en-GB"/>
              <a:t>Thank you for your attendance and participation in this training session</a:t>
            </a:r>
          </a:p>
        </p:txBody>
      </p:sp>
    </p:spTree>
    <p:extLst>
      <p:ext uri="{BB962C8B-B14F-4D97-AF65-F5344CB8AC3E}">
        <p14:creationId xmlns:p14="http://schemas.microsoft.com/office/powerpoint/2010/main" val="3292370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7507</TotalTime>
  <Words>290</Words>
  <Application>Microsoft Office PowerPoint</Application>
  <PresentationFormat>Widescreen</PresentationFormat>
  <Paragraphs>56</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                                                                   SystmOne Medical Examiner  Training  (GP Practice) . </vt:lpstr>
      <vt:lpstr>Today’s Objective </vt:lpstr>
      <vt:lpstr>Activating NWL Medical Examiner Sharing Agreement  </vt:lpstr>
      <vt:lpstr>Send medical examiner referral </vt:lpstr>
      <vt:lpstr>Send medical examiner referral </vt:lpstr>
      <vt:lpstr>Sending Referral Form</vt:lpstr>
      <vt:lpstr>Sending Referral Form</vt:lpstr>
      <vt:lpstr>Sending Referral Form</vt:lpstr>
      <vt:lpstr>Thank you for your attendance and participation in this training session</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dc:title>
  <dc:creator>Jessica Abrey</dc:creator>
  <cp:lastModifiedBy>Charlette Appleton</cp:lastModifiedBy>
  <cp:revision>19</cp:revision>
  <dcterms:created xsi:type="dcterms:W3CDTF">2021-05-11T15:23:49Z</dcterms:created>
  <dcterms:modified xsi:type="dcterms:W3CDTF">2024-01-31T10:35:46Z</dcterms:modified>
</cp:coreProperties>
</file>