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JAYADEVA, Shanker (NHS NORTH WEST LONDON ICB - W2U3Z)" userId="65a08ffc-86cf-460a-8988-d19c163d43ea" providerId="ADAL" clId="{F3BCFD63-EB8E-4D97-88F1-1EF41C3D5588}"/>
    <pc:docChg chg="delSld">
      <pc:chgData name="VIJAYADEVA, Shanker (NHS NORTH WEST LONDON ICB - W2U3Z)" userId="65a08ffc-86cf-460a-8988-d19c163d43ea" providerId="ADAL" clId="{F3BCFD63-EB8E-4D97-88F1-1EF41C3D5588}" dt="2025-11-13T13:29:12.850" v="2" actId="47"/>
      <pc:docMkLst>
        <pc:docMk/>
      </pc:docMkLst>
      <pc:sldChg chg="del">
        <pc:chgData name="VIJAYADEVA, Shanker (NHS NORTH WEST LONDON ICB - W2U3Z)" userId="65a08ffc-86cf-460a-8988-d19c163d43ea" providerId="ADAL" clId="{F3BCFD63-EB8E-4D97-88F1-1EF41C3D5588}" dt="2025-11-13T13:29:10.315" v="0" actId="47"/>
        <pc:sldMkLst>
          <pc:docMk/>
          <pc:sldMk cId="3199861959" sldId="273"/>
        </pc:sldMkLst>
      </pc:sldChg>
      <pc:sldChg chg="del">
        <pc:chgData name="VIJAYADEVA, Shanker (NHS NORTH WEST LONDON ICB - W2U3Z)" userId="65a08ffc-86cf-460a-8988-d19c163d43ea" providerId="ADAL" clId="{F3BCFD63-EB8E-4D97-88F1-1EF41C3D5588}" dt="2025-11-13T13:29:11.615" v="1" actId="47"/>
        <pc:sldMkLst>
          <pc:docMk/>
          <pc:sldMk cId="2576935218" sldId="274"/>
        </pc:sldMkLst>
      </pc:sldChg>
      <pc:sldChg chg="del">
        <pc:chgData name="VIJAYADEVA, Shanker (NHS NORTH WEST LONDON ICB - W2U3Z)" userId="65a08ffc-86cf-460a-8988-d19c163d43ea" providerId="ADAL" clId="{F3BCFD63-EB8E-4D97-88F1-1EF41C3D5588}" dt="2025-11-13T13:29:12.850" v="2" actId="47"/>
        <pc:sldMkLst>
          <pc:docMk/>
          <pc:sldMk cId="1996585631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536BA-1D51-1B4B-BA9E-A5539340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84485-0944-09E8-B975-EFF90584F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1940-2EB9-40D0-BB84-6AD63F1DA37F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23B56-39D0-064D-2E53-6E675B110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3D466-2F46-6423-BD00-1EF78F88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2228E-FE35-4614-9662-2D52D34A2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6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7160E0-B2BA-B202-F8CD-3B57C497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486CA-96A0-B9D0-B1AB-3B43F4782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1FCE3-6C16-B377-80F6-CB76A5EB2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1940-2EB9-40D0-BB84-6AD63F1DA37F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6E4CF-AD41-FEDC-890A-817551734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4AD75-83ED-E994-3BD0-F29B90715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228E-FE35-4614-9662-2D52D34A2F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5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084D75-A228-E018-CB20-B7470678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	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97931C-0F0E-C846-0DBD-D5CE9D2DCF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541538" y="31959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7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004235-DBCB-9E0E-9BB8-BEEFF924A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>
                <a:solidFill>
                  <a:schemeClr val="bg1"/>
                </a:solidFill>
                <a:latin typeface="Frutiger LT Std 65" panose="020B0602020204020204"/>
              </a:rPr>
              <a:t>Bulk update Tasks to reassign from ‘User group’ to corresponding ‘Team’ (i.e. move them into Team inbox!)</a:t>
            </a:r>
            <a:endParaRPr lang="en-GB" sz="3600" b="1" dirty="0">
              <a:solidFill>
                <a:schemeClr val="bg1"/>
              </a:solidFill>
              <a:latin typeface="Frutiger LT Std 65" panose="020B0602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42C01-4550-B78A-90AC-2E3D687739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CC1F90-40D6-DED4-9EEF-037F9C10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>
                <a:solidFill>
                  <a:schemeClr val="bg1"/>
                </a:solidFill>
                <a:latin typeface="Frutiger LT Std 65" panose="020B0602020204020204"/>
              </a:rPr>
              <a:t>Update ‘Task Templates’ to switch from User Groups to Teams</a:t>
            </a:r>
            <a:endParaRPr lang="en-GB" sz="3600" b="1" dirty="0">
              <a:solidFill>
                <a:schemeClr val="bg1"/>
              </a:solidFill>
              <a:latin typeface="Frutiger LT Std 65" panose="020B0602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F3D6F-22C2-4AA9-B43F-F944CCB967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61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15CB55-7023-F49E-6E18-E6502A15C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>
                <a:solidFill>
                  <a:schemeClr val="bg1"/>
                </a:solidFill>
                <a:latin typeface="Frutiger LT Std 65" panose="020B0602020204020204"/>
              </a:rPr>
              <a:t>Update ‘Batch Reporting’ sending Tasks to ‘User groups’ to ‘Teams’</a:t>
            </a:r>
            <a:endParaRPr lang="en-GB" sz="3200" b="1" dirty="0">
              <a:solidFill>
                <a:schemeClr val="bg1"/>
              </a:solidFill>
              <a:latin typeface="Frutiger LT Std 65" panose="020B0602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5CB7F4-3E9A-BB44-FC39-968265A81A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31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6FC455-BF12-0A25-4FDA-9BC7AA45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50D821-8C67-2E97-F614-BB2C72A787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0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48133B-64E1-078C-7CD5-E7818760D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0AFF5A-EF21-EE86-359C-73E847FCA0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72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574100-A674-5E3B-5146-2F7E0B27D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  <a:latin typeface="Frutiger LT Std 65" panose="020B0602020204020204"/>
              </a:rPr>
              <a:t>Alert staff to check if they need to update their ‘User preferences’ if set to send tasks by default to a particular ‘User group’</a:t>
            </a:r>
            <a:br>
              <a:rPr lang="en-GB">
                <a:solidFill>
                  <a:schemeClr val="bg1"/>
                </a:solidFill>
                <a:latin typeface="Frutiger LT Std 65" panose="020B0602020204020204"/>
              </a:rPr>
            </a:br>
            <a:r>
              <a:rPr lang="en-GB">
                <a:solidFill>
                  <a:schemeClr val="bg1"/>
                </a:solidFill>
                <a:latin typeface="Frutiger LT Std 65" panose="020B0602020204020204"/>
              </a:rPr>
              <a:t>User </a:t>
            </a:r>
            <a:r>
              <a:rPr lang="en-GB">
                <a:solidFill>
                  <a:schemeClr val="bg1"/>
                </a:solidFill>
                <a:latin typeface="Frutiger LT Std 65" panose="020B0602020204020204"/>
                <a:sym typeface="Wingdings" panose="05000000000000000000" pitchFamily="2" charset="2"/>
              </a:rPr>
              <a:t> User preferences  Tasks  Sending Tasks</a:t>
            </a:r>
            <a:r>
              <a:rPr lang="en-GB">
                <a:solidFill>
                  <a:schemeClr val="bg1"/>
                </a:solidFill>
              </a:rPr>
              <a:t/>
            </a:r>
            <a:br>
              <a:rPr lang="en-GB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9DBB-2769-62B0-0238-F6AA19EF88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4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D8749D-77C0-DFB7-386B-8D351D47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>
                <a:solidFill>
                  <a:schemeClr val="bg1"/>
                </a:solidFill>
                <a:latin typeface="Frutiger LT Std 65" panose="020B0602020204020204"/>
              </a:rPr>
              <a:t>WARNING:</a:t>
            </a:r>
            <a:r>
              <a:rPr lang="en-GB">
                <a:solidFill>
                  <a:schemeClr val="bg1"/>
                </a:solidFill>
                <a:latin typeface="Frutiger LT Std 65" panose="020B0602020204020204"/>
              </a:rPr>
              <a:t> ‘Scheduled Tasks’ set to send to a User Group might still be received in that User group, even after the User group is deleted</a:t>
            </a:r>
            <a:r>
              <a:rPr lang="en-GB">
                <a:solidFill>
                  <a:schemeClr val="bg1"/>
                </a:solidFill>
              </a:rPr>
              <a:t/>
            </a:r>
            <a:br>
              <a:rPr lang="en-GB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A872E8-8943-82E4-F05B-59D8B261DF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28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3FCA59-1834-B64D-EACF-47A00C786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latin typeface="Frutiger LT Std 65" panose="020B0602020204020204"/>
              </a:rPr>
              <a:t>Checklist of Suggested Steps:	</a:t>
            </a:r>
            <a:endParaRPr lang="en-GB" dirty="0">
              <a:solidFill>
                <a:schemeClr val="bg1"/>
              </a:solidFill>
              <a:latin typeface="Frutiger LT Std 65" panose="020B0602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0976DE-328A-4590-2DE7-67B4B9D6CD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3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804349-5278-79F3-0A45-7DA47B8BC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latin typeface="Frutiger LT Std 65" panose="020B0602020204020204"/>
              </a:rPr>
              <a:t>Current use of’ ‘User group’ – e.g. when sending a Task</a:t>
            </a:r>
            <a:endParaRPr lang="en-GB" dirty="0">
              <a:solidFill>
                <a:schemeClr val="bg1"/>
              </a:solidFill>
              <a:latin typeface="Frutiger LT Std 65" panose="020B0602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BD197-F183-71C2-F1C7-C5264B9D65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0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4C70C1-E4B0-56D9-AC3E-047C09D1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latin typeface="Frutiger LT Std 65" panose="020B0602020204020204"/>
              </a:rPr>
              <a:t>New use of ‘Team’ to replace ‘User group’– e.g. when sending a Task</a:t>
            </a:r>
            <a:endParaRPr lang="en-GB" dirty="0">
              <a:solidFill>
                <a:schemeClr val="bg1"/>
              </a:solidFill>
              <a:latin typeface="Frutiger LT Std 65" panose="020B0602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A4DF7-C654-18C1-FBD9-CCB5C39E03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2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E98EA6-DD4D-F74A-CEC8-EE6156FF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  <a:latin typeface="Frutiger LT Std 65" panose="020B0602020204020204"/>
              </a:rPr>
              <a:t>Why do we need to change from SystmOne ‘User groups’ to SystmOne ‘Teams’?</a:t>
            </a:r>
            <a:endParaRPr lang="en-GB" dirty="0">
              <a:solidFill>
                <a:schemeClr val="bg1"/>
              </a:solidFill>
              <a:latin typeface="Frutiger LT Std 65" panose="020B0602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31C174-A6E7-0D8A-7DFA-7AC53FAF0F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6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0E88B3-E56A-C6DD-0669-F338CF9DD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A4C3F-1C89-660C-1FE2-AC7729DE02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1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B8562A-80A7-69FF-0CBA-36A7E5FB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b="1">
                <a:solidFill>
                  <a:schemeClr val="bg1"/>
                </a:solidFill>
                <a:latin typeface="Frutiger LT Std 65" panose="020B0602020204020204"/>
              </a:rPr>
              <a:t>Organisational Preferences </a:t>
            </a:r>
            <a:r>
              <a:rPr lang="en-GB" sz="3200" b="1">
                <a:solidFill>
                  <a:schemeClr val="bg1"/>
                </a:solidFill>
                <a:latin typeface="Frutiger LT Std 65" panose="020B0602020204020204"/>
                <a:sym typeface="Wingdings" panose="05000000000000000000" pitchFamily="2" charset="2"/>
              </a:rPr>
              <a:t> Search ‘Teams’ </a:t>
            </a:r>
            <a:br>
              <a:rPr lang="en-GB" sz="3200" b="1">
                <a:solidFill>
                  <a:schemeClr val="bg1"/>
                </a:solidFill>
                <a:latin typeface="Frutiger LT Std 65" panose="020B0602020204020204"/>
                <a:sym typeface="Wingdings" panose="05000000000000000000" pitchFamily="2" charset="2"/>
              </a:rPr>
            </a:br>
            <a:r>
              <a:rPr lang="en-GB" sz="3200" b="1">
                <a:solidFill>
                  <a:schemeClr val="bg1"/>
                </a:solidFill>
                <a:latin typeface="Frutiger LT Std 65" panose="020B0602020204020204"/>
                <a:sym typeface="Wingdings" panose="05000000000000000000" pitchFamily="2" charset="2"/>
              </a:rPr>
              <a:t> Adjust which staff ‘Can configure’ &amp; ‘Can edit’ teams  OK</a:t>
            </a:r>
            <a:endParaRPr lang="en-GB" sz="3200" b="1" dirty="0">
              <a:solidFill>
                <a:schemeClr val="bg1"/>
              </a:solidFill>
              <a:latin typeface="Frutiger LT Std 65" panose="020B0602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8DA29-52CE-3273-757C-C6E2F7B2FC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83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45825B-B90D-CB4B-D596-AB860060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>
                <a:solidFill>
                  <a:schemeClr val="bg1"/>
                </a:solidFill>
                <a:latin typeface="Frutiger LT Std 65" panose="020B0602020204020204"/>
              </a:rPr>
              <a:t>Setup </a:t>
            </a:r>
            <a:r>
              <a:rPr lang="en-GB" sz="3600" b="1">
                <a:solidFill>
                  <a:schemeClr val="bg1"/>
                </a:solidFill>
                <a:latin typeface="Frutiger LT Std 65" panose="020B0602020204020204"/>
                <a:sym typeface="Wingdings" panose="05000000000000000000" pitchFamily="2" charset="2"/>
              </a:rPr>
              <a:t> Users &amp; Policy  Configure Teams</a:t>
            </a:r>
            <a:endParaRPr lang="en-GB" sz="3600" b="1" dirty="0">
              <a:solidFill>
                <a:schemeClr val="bg1"/>
              </a:solidFill>
              <a:latin typeface="Frutiger LT Std 65" panose="020B0602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0E14E-15E9-D8C9-73C0-677BABE386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3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3BEDC1-A33B-2484-5FC8-EB78D11DD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>
                <a:solidFill>
                  <a:schemeClr val="bg1"/>
                </a:solidFill>
                <a:latin typeface="Frutiger LT Std 65" panose="020B0602020204020204"/>
              </a:rPr>
              <a:t>New Team: Choose name </a:t>
            </a:r>
            <a:endParaRPr lang="en-GB" sz="3600" b="1" dirty="0">
              <a:solidFill>
                <a:schemeClr val="bg1"/>
              </a:solidFill>
              <a:latin typeface="Frutiger LT Std 65" panose="020B0602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764B68-8B7E-AF50-99D4-51D9EE914F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1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A27EB1-AB8D-6CBF-687E-F59809C8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>
                <a:solidFill>
                  <a:schemeClr val="bg1"/>
                </a:solidFill>
                <a:latin typeface="Frutiger LT Std 65" panose="020B0602020204020204"/>
              </a:rPr>
              <a:t>New Team: Edit Members </a:t>
            </a:r>
            <a:endParaRPr lang="en-GB" sz="3600" b="1" dirty="0">
              <a:solidFill>
                <a:schemeClr val="bg1"/>
              </a:solidFill>
              <a:latin typeface="Frutiger LT Std 65" panose="020B0602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FFF42-D710-A880-62CA-4CE09F7275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23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221</Words>
  <Application>Microsoft Office PowerPoint</Application>
  <PresentationFormat>Widescreen</PresentationFormat>
  <Paragraphs>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Frutiger LT Std 65</vt:lpstr>
      <vt:lpstr>Wingdings</vt:lpstr>
      <vt:lpstr>Office Theme</vt:lpstr>
      <vt:lpstr> </vt:lpstr>
      <vt:lpstr>Current use of’ ‘User group’ – e.g. when sending a Task</vt:lpstr>
      <vt:lpstr>New use of ‘Team’ to replace ‘User group’– e.g. when sending a Task</vt:lpstr>
      <vt:lpstr>Why do we need to change from SystmOne ‘User groups’ to SystmOne ‘Teams’?</vt:lpstr>
      <vt:lpstr>PowerPoint Presentation</vt:lpstr>
      <vt:lpstr>Organisational Preferences  Search ‘Teams’   Adjust which staff ‘Can configure’ &amp; ‘Can edit’ teams  OK</vt:lpstr>
      <vt:lpstr>Setup  Users &amp; Policy  Configure Teams</vt:lpstr>
      <vt:lpstr>New Team: Choose name </vt:lpstr>
      <vt:lpstr>New Team: Edit Members </vt:lpstr>
      <vt:lpstr>Bulk update Tasks to reassign from ‘User group’ to corresponding ‘Team’ (i.e. move them into Team inbox!)</vt:lpstr>
      <vt:lpstr>Update ‘Task Templates’ to switch from User Groups to Teams</vt:lpstr>
      <vt:lpstr>Update ‘Batch Reporting’ sending Tasks to ‘User groups’ to ‘Teams’</vt:lpstr>
      <vt:lpstr>PowerPoint Presentation</vt:lpstr>
      <vt:lpstr>PowerPoint Presentation</vt:lpstr>
      <vt:lpstr>Alert staff to check if they need to update their ‘User preferences’ if set to send tasks by default to a particular ‘User group’ User  User preferences  Tasks  Sending Tasks </vt:lpstr>
      <vt:lpstr>WARNING: ‘Scheduled Tasks’ set to send to a User Group might still be received in that User group, even after the User group is deleted </vt:lpstr>
      <vt:lpstr>Checklist of Suggested Steps: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VIJAYADEVA, Shanker (NHS NORTH WEST LONDON ICB - W2U3Z)</dc:creator>
  <cp:lastModifiedBy>Sandip Gill</cp:lastModifiedBy>
  <cp:revision>2</cp:revision>
  <dcterms:created xsi:type="dcterms:W3CDTF">2025-11-13T13:26:06Z</dcterms:created>
  <dcterms:modified xsi:type="dcterms:W3CDTF">2025-11-13T13:57:45Z</dcterms:modified>
</cp:coreProperties>
</file>