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9" r:id="rId3"/>
    <p:sldId id="260" r:id="rId4"/>
    <p:sldId id="261" r:id="rId5"/>
    <p:sldId id="262" r:id="rId6"/>
    <p:sldId id="263"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2A90C0"/>
    <a:srgbClr val="853E9A"/>
    <a:srgbClr val="F24678"/>
    <a:srgbClr val="F9A50E"/>
    <a:srgbClr val="4B429B"/>
    <a:srgbClr val="00B8B3"/>
    <a:srgbClr val="D5FF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87" autoAdjust="0"/>
  </p:normalViewPr>
  <p:slideViewPr>
    <p:cSldViewPr>
      <p:cViewPr varScale="1">
        <p:scale>
          <a:sx n="94" d="100"/>
          <a:sy n="94" d="100"/>
        </p:scale>
        <p:origin x="1194" y="8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F7DB39E-C8D0-42BD-BB68-281E18C3AAEE}" type="datetimeFigureOut">
              <a:rPr lang="en-GB" smtClean="0"/>
              <a:t>23/09/2025</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1A67A8-FA7D-4D12-BCD0-58DBEFABDF3E}" type="slidenum">
              <a:rPr lang="en-GB" smtClean="0"/>
              <a:t>‹#›</a:t>
            </a:fld>
            <a:endParaRPr lang="en-GB" dirty="0"/>
          </a:p>
        </p:txBody>
      </p:sp>
    </p:spTree>
    <p:extLst>
      <p:ext uri="{BB962C8B-B14F-4D97-AF65-F5344CB8AC3E}">
        <p14:creationId xmlns:p14="http://schemas.microsoft.com/office/powerpoint/2010/main" val="22112451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6BFEC9-5A8C-4817-8B8F-59A3F3EB2ECC}" type="datetimeFigureOut">
              <a:rPr lang="en-GB" smtClean="0"/>
              <a:t>23/09/2025</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BD2CB2-BBBF-4505-BB0A-F6BB45720F16}" type="slidenum">
              <a:rPr lang="en-GB" smtClean="0"/>
              <a:t>‹#›</a:t>
            </a:fld>
            <a:endParaRPr lang="en-GB" dirty="0"/>
          </a:p>
        </p:txBody>
      </p:sp>
    </p:spTree>
    <p:extLst>
      <p:ext uri="{BB962C8B-B14F-4D97-AF65-F5344CB8AC3E}">
        <p14:creationId xmlns:p14="http://schemas.microsoft.com/office/powerpoint/2010/main" val="9617952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BD2CB2-BBBF-4505-BB0A-F6BB45720F16}" type="slidenum">
              <a:rPr lang="en-GB" smtClean="0"/>
              <a:t>1</a:t>
            </a:fld>
            <a:endParaRPr lang="en-GB" dirty="0"/>
          </a:p>
        </p:txBody>
      </p:sp>
    </p:spTree>
    <p:extLst>
      <p:ext uri="{BB962C8B-B14F-4D97-AF65-F5344CB8AC3E}">
        <p14:creationId xmlns:p14="http://schemas.microsoft.com/office/powerpoint/2010/main" val="2657075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Please fill in the details below with the person from your organisation who will be the manager for the LMS. The LMS Manager will invite staff at your organisation to sign up to the LMS. They will then be able to see their learners progress in the managers section of the LMS. Please fill in the details below with the person from your organisation who will be the manager for the LMS. The LMS Manager will invite staff at your organisation to sign up to the LMS. They will then be able to see their learners progress in the managers section of the LMS.</a:t>
            </a:r>
          </a:p>
          <a:p>
            <a:r>
              <a:rPr lang="en-GB" sz="1200" b="0" i="0" kern="1200" dirty="0" smtClean="0">
                <a:solidFill>
                  <a:schemeClr val="tx1"/>
                </a:solidFill>
                <a:effectLst/>
                <a:latin typeface="+mn-lt"/>
                <a:ea typeface="+mn-ea"/>
                <a:cs typeface="+mn-cs"/>
              </a:rPr>
              <a:t>Complete the form with your name, email, phone number, role, Organisation ID</a:t>
            </a:r>
            <a:r>
              <a:rPr lang="en-GB" sz="1200" b="0" i="0" kern="1200" baseline="0" dirty="0" smtClean="0">
                <a:solidFill>
                  <a:schemeClr val="tx1"/>
                </a:solidFill>
                <a:effectLst/>
                <a:latin typeface="+mn-lt"/>
                <a:ea typeface="+mn-ea"/>
                <a:cs typeface="+mn-cs"/>
              </a:rPr>
              <a:t> (ODS Code), Organisation Name.</a:t>
            </a:r>
            <a:endParaRPr lang="en-GB" dirty="0"/>
          </a:p>
        </p:txBody>
      </p:sp>
      <p:sp>
        <p:nvSpPr>
          <p:cNvPr id="4" name="Slide Number Placeholder 3"/>
          <p:cNvSpPr>
            <a:spLocks noGrp="1"/>
          </p:cNvSpPr>
          <p:nvPr>
            <p:ph type="sldNum" sz="quarter" idx="10"/>
          </p:nvPr>
        </p:nvSpPr>
        <p:spPr/>
        <p:txBody>
          <a:bodyPr/>
          <a:lstStyle/>
          <a:p>
            <a:fld id="{73BD2CB2-BBBF-4505-BB0A-F6BB45720F16}" type="slidenum">
              <a:rPr lang="en-GB" smtClean="0"/>
              <a:t>2</a:t>
            </a:fld>
            <a:endParaRPr lang="en-GB" dirty="0"/>
          </a:p>
        </p:txBody>
      </p:sp>
    </p:spTree>
    <p:extLst>
      <p:ext uri="{BB962C8B-B14F-4D97-AF65-F5344CB8AC3E}">
        <p14:creationId xmlns:p14="http://schemas.microsoft.com/office/powerpoint/2010/main" val="744971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BD2CB2-BBBF-4505-BB0A-F6BB45720F16}" type="slidenum">
              <a:rPr lang="en-GB" smtClean="0"/>
              <a:t>3</a:t>
            </a:fld>
            <a:endParaRPr lang="en-GB" dirty="0"/>
          </a:p>
        </p:txBody>
      </p:sp>
    </p:spTree>
    <p:extLst>
      <p:ext uri="{BB962C8B-B14F-4D97-AF65-F5344CB8AC3E}">
        <p14:creationId xmlns:p14="http://schemas.microsoft.com/office/powerpoint/2010/main" val="3375018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BD2CB2-BBBF-4505-BB0A-F6BB45720F16}" type="slidenum">
              <a:rPr lang="en-GB" smtClean="0"/>
              <a:t>5</a:t>
            </a:fld>
            <a:endParaRPr lang="en-GB" dirty="0"/>
          </a:p>
        </p:txBody>
      </p:sp>
    </p:spTree>
    <p:extLst>
      <p:ext uri="{BB962C8B-B14F-4D97-AF65-F5344CB8AC3E}">
        <p14:creationId xmlns:p14="http://schemas.microsoft.com/office/powerpoint/2010/main" val="409606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smtClean="0"/>
              <a:t>Click to edit Master subtitle style</a:t>
            </a:r>
            <a:endParaRPr lang="en-GB" dirty="0"/>
          </a:p>
        </p:txBody>
      </p:sp>
      <p:pic>
        <p:nvPicPr>
          <p:cNvPr id="33" name="Picture 32"/>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9768408" y="219066"/>
            <a:ext cx="2233639" cy="687273"/>
          </a:xfrm>
          <a:prstGeom prst="rect">
            <a:avLst/>
          </a:prstGeom>
          <a:noFill/>
          <a:ln>
            <a:noFill/>
          </a:ln>
        </p:spPr>
      </p:pic>
    </p:spTree>
    <p:extLst>
      <p:ext uri="{BB962C8B-B14F-4D97-AF65-F5344CB8AC3E}">
        <p14:creationId xmlns:p14="http://schemas.microsoft.com/office/powerpoint/2010/main" val="224205956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dirty="0" smtClean="0"/>
              <a:t>Click to edit title</a:t>
            </a:r>
            <a:endParaRPr lang="en-GB" dirty="0"/>
          </a:p>
        </p:txBody>
      </p:sp>
    </p:spTree>
    <p:extLst>
      <p:ext uri="{BB962C8B-B14F-4D97-AF65-F5344CB8AC3E}">
        <p14:creationId xmlns:p14="http://schemas.microsoft.com/office/powerpoint/2010/main" val="34397219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smtClean="0"/>
              <a:t>Click to add sub-heading</a:t>
            </a:r>
            <a:endParaRPr lang="en-GB" dirty="0"/>
          </a:p>
        </p:txBody>
      </p:sp>
    </p:spTree>
    <p:extLst>
      <p:ext uri="{BB962C8B-B14F-4D97-AF65-F5344CB8AC3E}">
        <p14:creationId xmlns:p14="http://schemas.microsoft.com/office/powerpoint/2010/main" val="314601278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dirty="0"/>
          </a:p>
        </p:txBody>
      </p:sp>
      <p:pic>
        <p:nvPicPr>
          <p:cNvPr id="8" name="Picture 7"/>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10200456" y="6178552"/>
            <a:ext cx="1784228" cy="548992"/>
          </a:xfrm>
          <a:prstGeom prst="rect">
            <a:avLst/>
          </a:prstGeom>
          <a:noFill/>
          <a:ln>
            <a:noFill/>
          </a:ln>
        </p:spPr>
      </p:pic>
    </p:spTree>
    <p:extLst>
      <p:ext uri="{BB962C8B-B14F-4D97-AF65-F5344CB8AC3E}">
        <p14:creationId xmlns:p14="http://schemas.microsoft.com/office/powerpoint/2010/main" val="2213644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pp-uk.com/lms-contact-for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480" y="2348880"/>
            <a:ext cx="9721080" cy="2315592"/>
          </a:xfrm>
        </p:spPr>
        <p:txBody>
          <a:bodyPr>
            <a:normAutofit fontScale="90000"/>
          </a:bodyPr>
          <a:lstStyle/>
          <a:p>
            <a:r>
              <a:rPr lang="en-GB" dirty="0" smtClean="0"/>
              <a:t/>
            </a:r>
            <a:br>
              <a:rPr lang="en-GB" dirty="0" smtClean="0"/>
            </a:br>
            <a:r>
              <a:rPr lang="en-GB" dirty="0" smtClean="0"/>
              <a:t>TPP SystmOne Training </a:t>
            </a:r>
            <a:r>
              <a:rPr lang="en-GB" dirty="0"/>
              <a:t>Academy </a:t>
            </a:r>
            <a:r>
              <a:rPr lang="en-GB" dirty="0" smtClean="0"/>
              <a:t>– Manager Instructions </a:t>
            </a:r>
            <a:endParaRPr lang="en-GB" dirty="0"/>
          </a:p>
        </p:txBody>
      </p:sp>
    </p:spTree>
    <p:extLst>
      <p:ext uri="{BB962C8B-B14F-4D97-AF65-F5344CB8AC3E}">
        <p14:creationId xmlns:p14="http://schemas.microsoft.com/office/powerpoint/2010/main" val="1947208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GB" sz="2200" dirty="0" smtClean="0"/>
              <a:t>To </a:t>
            </a:r>
            <a:r>
              <a:rPr lang="en-GB" sz="2200" dirty="0"/>
              <a:t>sign up to the </a:t>
            </a:r>
            <a:r>
              <a:rPr lang="en-GB" sz="2200" dirty="0" smtClean="0"/>
              <a:t>LMS:</a:t>
            </a:r>
          </a:p>
          <a:p>
            <a:r>
              <a:rPr lang="en-GB" sz="2200" dirty="0" smtClean="0"/>
              <a:t>Firstly, practices need </a:t>
            </a:r>
            <a:r>
              <a:rPr lang="en-GB" sz="2200" dirty="0"/>
              <a:t>to </a:t>
            </a:r>
            <a:r>
              <a:rPr lang="en-GB" sz="2200" dirty="0" smtClean="0"/>
              <a:t>decide </a:t>
            </a:r>
            <a:r>
              <a:rPr lang="en-GB" sz="2200" dirty="0"/>
              <a:t>a </a:t>
            </a:r>
            <a:r>
              <a:rPr lang="en-GB" sz="2200" dirty="0" smtClean="0"/>
              <a:t>‘</a:t>
            </a:r>
            <a:r>
              <a:rPr lang="en-GB" sz="2200" b="1" dirty="0" smtClean="0"/>
              <a:t>Manager</a:t>
            </a:r>
            <a:r>
              <a:rPr lang="en-GB" sz="2200" dirty="0" smtClean="0"/>
              <a:t>’ who applies by filling </a:t>
            </a:r>
            <a:r>
              <a:rPr lang="en-GB" sz="2200" dirty="0"/>
              <a:t>out</a:t>
            </a:r>
            <a:r>
              <a:rPr lang="en-GB" sz="2200" u="sng" dirty="0">
                <a:hlinkClick r:id="rId3"/>
              </a:rPr>
              <a:t> </a:t>
            </a:r>
            <a:r>
              <a:rPr lang="en-GB" sz="2200" i="1" u="sng" dirty="0">
                <a:hlinkClick r:id="rId3"/>
              </a:rPr>
              <a:t>this form</a:t>
            </a:r>
            <a:r>
              <a:rPr lang="en-GB" sz="2200" u="sng" dirty="0">
                <a:hlinkClick r:id="rId3"/>
              </a:rPr>
              <a:t> </a:t>
            </a:r>
            <a:endParaRPr lang="en-GB" sz="2200" u="sng" dirty="0"/>
          </a:p>
          <a:p>
            <a:pPr marL="0" indent="0">
              <a:buNone/>
            </a:pPr>
            <a:r>
              <a:rPr lang="en-GB" sz="2200" dirty="0"/>
              <a:t>  </a:t>
            </a:r>
            <a:r>
              <a:rPr lang="en-GB" sz="2200" dirty="0" smtClean="0"/>
              <a:t> (https</a:t>
            </a:r>
            <a:r>
              <a:rPr lang="en-GB" sz="2200" dirty="0"/>
              <a:t>://tpp-uk.com/lms-contact-form</a:t>
            </a:r>
            <a:r>
              <a:rPr lang="en-GB" sz="2200" dirty="0" smtClean="0"/>
              <a:t>/) to  register.</a:t>
            </a:r>
            <a:endParaRPr lang="en-GB" sz="2200" dirty="0"/>
          </a:p>
          <a:p>
            <a:pPr marL="0" indent="0">
              <a:buNone/>
            </a:pPr>
            <a:endParaRPr lang="en-GB" dirty="0" smtClean="0"/>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2</a:t>
            </a:fld>
            <a:endParaRPr lang="en-GB" dirty="0"/>
          </a:p>
        </p:txBody>
      </p:sp>
      <p:sp>
        <p:nvSpPr>
          <p:cNvPr id="4" name="Title 3"/>
          <p:cNvSpPr>
            <a:spLocks noGrp="1"/>
          </p:cNvSpPr>
          <p:nvPr>
            <p:ph type="title"/>
          </p:nvPr>
        </p:nvSpPr>
        <p:spPr/>
        <p:txBody>
          <a:bodyPr>
            <a:normAutofit fontScale="90000"/>
          </a:bodyPr>
          <a:lstStyle/>
          <a:p>
            <a:r>
              <a:rPr lang="en-GB" dirty="0" smtClean="0"/>
              <a:t>How to sign up</a:t>
            </a:r>
            <a:endParaRPr lang="en-GB" dirty="0"/>
          </a:p>
        </p:txBody>
      </p:sp>
      <p:pic>
        <p:nvPicPr>
          <p:cNvPr id="6" name="Picture 5"/>
          <p:cNvPicPr>
            <a:picLocks noChangeAspect="1"/>
          </p:cNvPicPr>
          <p:nvPr/>
        </p:nvPicPr>
        <p:blipFill>
          <a:blip r:embed="rId4"/>
          <a:stretch>
            <a:fillRect/>
          </a:stretch>
        </p:blipFill>
        <p:spPr>
          <a:xfrm>
            <a:off x="623392" y="3356992"/>
            <a:ext cx="5570264" cy="2332223"/>
          </a:xfrm>
          <a:prstGeom prst="rect">
            <a:avLst/>
          </a:prstGeom>
          <a:ln>
            <a:solidFill>
              <a:srgbClr val="005EB8"/>
            </a:solidFill>
          </a:ln>
        </p:spPr>
      </p:pic>
      <p:pic>
        <p:nvPicPr>
          <p:cNvPr id="7" name="Content Placeholder 3"/>
          <p:cNvPicPr>
            <a:picLocks noChangeAspect="1"/>
          </p:cNvPicPr>
          <p:nvPr/>
        </p:nvPicPr>
        <p:blipFill>
          <a:blip r:embed="rId5"/>
          <a:stretch>
            <a:fillRect/>
          </a:stretch>
        </p:blipFill>
        <p:spPr>
          <a:xfrm>
            <a:off x="6806041" y="3212976"/>
            <a:ext cx="4689655" cy="2796991"/>
          </a:xfrm>
          <a:prstGeom prst="rect">
            <a:avLst/>
          </a:prstGeom>
          <a:ln>
            <a:solidFill>
              <a:srgbClr val="005EB8"/>
            </a:solidFill>
          </a:ln>
        </p:spPr>
      </p:pic>
    </p:spTree>
    <p:extLst>
      <p:ext uri="{BB962C8B-B14F-4D97-AF65-F5344CB8AC3E}">
        <p14:creationId xmlns:p14="http://schemas.microsoft.com/office/powerpoint/2010/main" val="741855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The manager will receive an email containing a link to </a:t>
            </a:r>
            <a:r>
              <a:rPr lang="en-GB" b="1" dirty="0"/>
              <a:t>verify their </a:t>
            </a:r>
            <a:r>
              <a:rPr lang="en-GB" b="1" dirty="0" smtClean="0"/>
              <a:t>account.</a:t>
            </a: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3</a:t>
            </a:fld>
            <a:endParaRPr lang="en-GB" dirty="0"/>
          </a:p>
        </p:txBody>
      </p:sp>
      <p:sp>
        <p:nvSpPr>
          <p:cNvPr id="4" name="Title 3"/>
          <p:cNvSpPr>
            <a:spLocks noGrp="1"/>
          </p:cNvSpPr>
          <p:nvPr>
            <p:ph type="title"/>
          </p:nvPr>
        </p:nvSpPr>
        <p:spPr/>
        <p:txBody>
          <a:bodyPr>
            <a:normAutofit fontScale="90000"/>
          </a:bodyPr>
          <a:lstStyle/>
          <a:p>
            <a:r>
              <a:rPr lang="en-GB" dirty="0" smtClean="0"/>
              <a:t>Steps for the Manager</a:t>
            </a:r>
            <a:endParaRPr lang="en-GB" dirty="0"/>
          </a:p>
        </p:txBody>
      </p:sp>
      <p:grpSp>
        <p:nvGrpSpPr>
          <p:cNvPr id="7" name="Group 6"/>
          <p:cNvGrpSpPr/>
          <p:nvPr/>
        </p:nvGrpSpPr>
        <p:grpSpPr>
          <a:xfrm>
            <a:off x="2378311" y="2154233"/>
            <a:ext cx="7425997" cy="3995273"/>
            <a:chOff x="2378311" y="2154233"/>
            <a:chExt cx="7425997" cy="3995273"/>
          </a:xfrm>
        </p:grpSpPr>
        <p:pic>
          <p:nvPicPr>
            <p:cNvPr id="5" name="Picture 4"/>
            <p:cNvPicPr>
              <a:picLocks noChangeAspect="1"/>
            </p:cNvPicPr>
            <p:nvPr/>
          </p:nvPicPr>
          <p:blipFill>
            <a:blip r:embed="rId3"/>
            <a:stretch>
              <a:fillRect/>
            </a:stretch>
          </p:blipFill>
          <p:spPr>
            <a:xfrm>
              <a:off x="2378311" y="2154233"/>
              <a:ext cx="7425997" cy="3995273"/>
            </a:xfrm>
            <a:prstGeom prst="rect">
              <a:avLst/>
            </a:prstGeom>
            <a:ln>
              <a:solidFill>
                <a:srgbClr val="005EB8"/>
              </a:solidFill>
            </a:ln>
          </p:spPr>
        </p:pic>
        <p:sp>
          <p:nvSpPr>
            <p:cNvPr id="6" name="Rectangle 5"/>
            <p:cNvSpPr/>
            <p:nvPr/>
          </p:nvSpPr>
          <p:spPr>
            <a:xfrm>
              <a:off x="5519936" y="5661248"/>
              <a:ext cx="1440160" cy="43204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45551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7989" y="1397238"/>
            <a:ext cx="11602667" cy="4480034"/>
          </a:xfrm>
        </p:spPr>
        <p:txBody>
          <a:bodyPr/>
          <a:lstStyle/>
          <a:p>
            <a:pPr marL="0" indent="0">
              <a:buNone/>
            </a:pPr>
            <a:r>
              <a:rPr lang="en-GB" dirty="0" smtClean="0"/>
              <a:t>Once the email has been verified, you will receive </a:t>
            </a:r>
            <a:r>
              <a:rPr lang="en-GB" dirty="0"/>
              <a:t>a second email which will contain a verification </a:t>
            </a:r>
            <a:r>
              <a:rPr lang="en-GB" dirty="0" smtClean="0"/>
              <a:t>code. Enter </a:t>
            </a:r>
            <a:r>
              <a:rPr lang="en-GB" dirty="0"/>
              <a:t>the </a:t>
            </a:r>
            <a:r>
              <a:rPr lang="en-GB" b="1" dirty="0"/>
              <a:t>verification code </a:t>
            </a:r>
            <a:r>
              <a:rPr lang="en-GB" dirty="0"/>
              <a:t>into the LMS portal. </a:t>
            </a:r>
            <a:endParaRPr lang="en-GB" dirty="0" smtClean="0"/>
          </a:p>
          <a:p>
            <a:pPr marL="0" indent="0">
              <a:buNone/>
            </a:pPr>
            <a:endParaRPr lang="en-GB" dirty="0"/>
          </a:p>
          <a:p>
            <a:pPr marL="0" indent="0">
              <a:buNone/>
            </a:pPr>
            <a:endParaRPr lang="en-GB" dirty="0"/>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4</a:t>
            </a:fld>
            <a:endParaRPr lang="en-GB" dirty="0"/>
          </a:p>
        </p:txBody>
      </p:sp>
      <p:pic>
        <p:nvPicPr>
          <p:cNvPr id="5" name="Picture 4"/>
          <p:cNvPicPr>
            <a:picLocks noChangeAspect="1"/>
          </p:cNvPicPr>
          <p:nvPr/>
        </p:nvPicPr>
        <p:blipFill>
          <a:blip r:embed="rId2"/>
          <a:stretch>
            <a:fillRect/>
          </a:stretch>
        </p:blipFill>
        <p:spPr>
          <a:xfrm>
            <a:off x="1199456" y="2424107"/>
            <a:ext cx="4053218" cy="3592784"/>
          </a:xfrm>
          <a:prstGeom prst="rect">
            <a:avLst/>
          </a:prstGeom>
          <a:ln>
            <a:solidFill>
              <a:srgbClr val="005EB8"/>
            </a:solidFill>
          </a:ln>
        </p:spPr>
      </p:pic>
      <p:pic>
        <p:nvPicPr>
          <p:cNvPr id="6" name="Picture 5"/>
          <p:cNvPicPr>
            <a:picLocks noChangeAspect="1"/>
          </p:cNvPicPr>
          <p:nvPr/>
        </p:nvPicPr>
        <p:blipFill>
          <a:blip r:embed="rId3"/>
          <a:stretch>
            <a:fillRect/>
          </a:stretch>
        </p:blipFill>
        <p:spPr>
          <a:xfrm>
            <a:off x="6220431" y="2674154"/>
            <a:ext cx="5215781" cy="3092690"/>
          </a:xfrm>
          <a:prstGeom prst="rect">
            <a:avLst/>
          </a:prstGeom>
          <a:ln>
            <a:solidFill>
              <a:srgbClr val="005EB8"/>
            </a:solidFill>
          </a:ln>
        </p:spPr>
      </p:pic>
      <p:sp>
        <p:nvSpPr>
          <p:cNvPr id="7" name="Title 3"/>
          <p:cNvSpPr>
            <a:spLocks noGrp="1"/>
          </p:cNvSpPr>
          <p:nvPr>
            <p:ph type="title"/>
          </p:nvPr>
        </p:nvSpPr>
        <p:spPr>
          <a:xfrm>
            <a:off x="407368" y="326582"/>
            <a:ext cx="11377264" cy="543595"/>
          </a:xfrm>
        </p:spPr>
        <p:txBody>
          <a:bodyPr>
            <a:normAutofit fontScale="90000"/>
          </a:bodyPr>
          <a:lstStyle/>
          <a:p>
            <a:r>
              <a:rPr lang="en-GB" dirty="0" smtClean="0"/>
              <a:t>Verification Code</a:t>
            </a:r>
            <a:endParaRPr lang="en-GB" dirty="0"/>
          </a:p>
        </p:txBody>
      </p:sp>
    </p:spTree>
    <p:extLst>
      <p:ext uri="{BB962C8B-B14F-4D97-AF65-F5344CB8AC3E}">
        <p14:creationId xmlns:p14="http://schemas.microsoft.com/office/powerpoint/2010/main" val="3542769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Next, you will need to set your own personal password for the LMS. </a:t>
            </a:r>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5</a:t>
            </a:fld>
            <a:endParaRPr lang="en-GB" dirty="0"/>
          </a:p>
        </p:txBody>
      </p:sp>
      <p:sp>
        <p:nvSpPr>
          <p:cNvPr id="4" name="Title 3"/>
          <p:cNvSpPr>
            <a:spLocks noGrp="1"/>
          </p:cNvSpPr>
          <p:nvPr>
            <p:ph type="title"/>
          </p:nvPr>
        </p:nvSpPr>
        <p:spPr/>
        <p:txBody>
          <a:bodyPr>
            <a:normAutofit fontScale="90000"/>
          </a:bodyPr>
          <a:lstStyle/>
          <a:p>
            <a:r>
              <a:rPr lang="en-GB" dirty="0" smtClean="0"/>
              <a:t>Password</a:t>
            </a:r>
            <a:endParaRPr lang="en-GB" dirty="0"/>
          </a:p>
        </p:txBody>
      </p:sp>
      <p:pic>
        <p:nvPicPr>
          <p:cNvPr id="5" name="Picture 4"/>
          <p:cNvPicPr>
            <a:picLocks noChangeAspect="1"/>
          </p:cNvPicPr>
          <p:nvPr/>
        </p:nvPicPr>
        <p:blipFill>
          <a:blip r:embed="rId3"/>
          <a:stretch>
            <a:fillRect/>
          </a:stretch>
        </p:blipFill>
        <p:spPr>
          <a:xfrm>
            <a:off x="486124" y="1378753"/>
            <a:ext cx="10002364" cy="4741729"/>
          </a:xfrm>
          <a:prstGeom prst="rect">
            <a:avLst/>
          </a:prstGeom>
        </p:spPr>
      </p:pic>
    </p:spTree>
    <p:extLst>
      <p:ext uri="{BB962C8B-B14F-4D97-AF65-F5344CB8AC3E}">
        <p14:creationId xmlns:p14="http://schemas.microsoft.com/office/powerpoint/2010/main" val="148720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You will then be asked to login with your </a:t>
            </a:r>
            <a:r>
              <a:rPr lang="en-GB" b="1" dirty="0"/>
              <a:t>email and password </a:t>
            </a:r>
            <a:r>
              <a:rPr lang="en-GB" dirty="0"/>
              <a:t>to access the relevant courses </a:t>
            </a:r>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6</a:t>
            </a:fld>
            <a:endParaRPr lang="en-GB" dirty="0"/>
          </a:p>
        </p:txBody>
      </p:sp>
      <p:sp>
        <p:nvSpPr>
          <p:cNvPr id="4" name="Title 3"/>
          <p:cNvSpPr>
            <a:spLocks noGrp="1"/>
          </p:cNvSpPr>
          <p:nvPr>
            <p:ph type="title"/>
          </p:nvPr>
        </p:nvSpPr>
        <p:spPr/>
        <p:txBody>
          <a:bodyPr>
            <a:normAutofit fontScale="90000"/>
          </a:bodyPr>
          <a:lstStyle/>
          <a:p>
            <a:r>
              <a:rPr lang="en-GB" dirty="0" smtClean="0"/>
              <a:t>Login to the LMS</a:t>
            </a:r>
            <a:endParaRPr lang="en-GB" dirty="0"/>
          </a:p>
        </p:txBody>
      </p:sp>
      <p:pic>
        <p:nvPicPr>
          <p:cNvPr id="5" name="Picture 4"/>
          <p:cNvPicPr>
            <a:picLocks noChangeAspect="1"/>
          </p:cNvPicPr>
          <p:nvPr/>
        </p:nvPicPr>
        <p:blipFill>
          <a:blip r:embed="rId2"/>
          <a:stretch>
            <a:fillRect/>
          </a:stretch>
        </p:blipFill>
        <p:spPr>
          <a:xfrm>
            <a:off x="1343472" y="2229400"/>
            <a:ext cx="8473537" cy="4256886"/>
          </a:xfrm>
          <a:prstGeom prst="rect">
            <a:avLst/>
          </a:prstGeom>
          <a:ln>
            <a:solidFill>
              <a:srgbClr val="005EB8"/>
            </a:solidFill>
          </a:ln>
        </p:spPr>
      </p:pic>
    </p:spTree>
    <p:extLst>
      <p:ext uri="{BB962C8B-B14F-4D97-AF65-F5344CB8AC3E}">
        <p14:creationId xmlns:p14="http://schemas.microsoft.com/office/powerpoint/2010/main" val="3099724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You will then need to select </a:t>
            </a:r>
            <a:r>
              <a:rPr lang="en-GB" b="1" dirty="0"/>
              <a:t>‘Employees Progress’ </a:t>
            </a:r>
            <a:r>
              <a:rPr lang="en-GB" dirty="0"/>
              <a:t>and the </a:t>
            </a:r>
            <a:r>
              <a:rPr lang="en-GB" b="1" dirty="0"/>
              <a:t>‘Manage Employees’ </a:t>
            </a:r>
          </a:p>
          <a:p>
            <a:pPr marL="0" indent="0">
              <a:buNone/>
            </a:pPr>
            <a:r>
              <a:rPr lang="en-GB" dirty="0" smtClean="0"/>
              <a:t> </a:t>
            </a:r>
            <a:endParaRPr lang="en-GB" dirty="0"/>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7</a:t>
            </a:fld>
            <a:endParaRPr lang="en-GB" dirty="0"/>
          </a:p>
        </p:txBody>
      </p:sp>
      <p:sp>
        <p:nvSpPr>
          <p:cNvPr id="4" name="Title 3"/>
          <p:cNvSpPr>
            <a:spLocks noGrp="1"/>
          </p:cNvSpPr>
          <p:nvPr>
            <p:ph type="title"/>
          </p:nvPr>
        </p:nvSpPr>
        <p:spPr/>
        <p:txBody>
          <a:bodyPr>
            <a:normAutofit fontScale="90000"/>
          </a:bodyPr>
          <a:lstStyle/>
          <a:p>
            <a:r>
              <a:rPr lang="en-GB" dirty="0"/>
              <a:t>Add your Staff </a:t>
            </a:r>
          </a:p>
        </p:txBody>
      </p:sp>
      <p:pic>
        <p:nvPicPr>
          <p:cNvPr id="5" name="Picture 4"/>
          <p:cNvPicPr>
            <a:picLocks noChangeAspect="1"/>
          </p:cNvPicPr>
          <p:nvPr/>
        </p:nvPicPr>
        <p:blipFill>
          <a:blip r:embed="rId2"/>
          <a:stretch>
            <a:fillRect/>
          </a:stretch>
        </p:blipFill>
        <p:spPr>
          <a:xfrm>
            <a:off x="683068" y="1988840"/>
            <a:ext cx="9661404" cy="3682033"/>
          </a:xfrm>
          <a:prstGeom prst="rect">
            <a:avLst/>
          </a:prstGeom>
          <a:ln>
            <a:solidFill>
              <a:srgbClr val="005EB8"/>
            </a:solidFill>
          </a:ln>
        </p:spPr>
      </p:pic>
    </p:spTree>
    <p:extLst>
      <p:ext uri="{BB962C8B-B14F-4D97-AF65-F5344CB8AC3E}">
        <p14:creationId xmlns:p14="http://schemas.microsoft.com/office/powerpoint/2010/main" val="242668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The manager can send invites to their staff by typing in the </a:t>
            </a:r>
            <a:r>
              <a:rPr lang="en-GB" b="1" dirty="0"/>
              <a:t>employees’ email </a:t>
            </a:r>
            <a:r>
              <a:rPr lang="en-GB" dirty="0"/>
              <a:t>in the below box and selecting </a:t>
            </a:r>
            <a:r>
              <a:rPr lang="en-GB" b="1" dirty="0"/>
              <a:t>‘Invite Employees’. </a:t>
            </a:r>
            <a:r>
              <a:rPr lang="en-GB" dirty="0"/>
              <a:t>The invites will then be sent to your employee’s email </a:t>
            </a:r>
            <a:r>
              <a:rPr lang="en-GB" dirty="0" smtClean="0"/>
              <a:t>accounts.</a:t>
            </a:r>
            <a:endParaRPr lang="en-GB" dirty="0"/>
          </a:p>
          <a:p>
            <a:pPr marL="0" indent="0">
              <a:buNone/>
            </a:pPr>
            <a:endParaRPr lang="en-GB" dirty="0"/>
          </a:p>
        </p:txBody>
      </p:sp>
      <p:sp>
        <p:nvSpPr>
          <p:cNvPr id="3" name="Slide Number Placeholder 2"/>
          <p:cNvSpPr>
            <a:spLocks noGrp="1"/>
          </p:cNvSpPr>
          <p:nvPr>
            <p:ph type="sldNum" sz="quarter" idx="12"/>
          </p:nvPr>
        </p:nvSpPr>
        <p:spPr/>
        <p:txBody>
          <a:bodyPr/>
          <a:lstStyle/>
          <a:p>
            <a:fld id="{E76F84FA-B8EB-462F-97BA-032CB76B4E3A}" type="slidenum">
              <a:rPr lang="en-GB" smtClean="0"/>
              <a:t>8</a:t>
            </a:fld>
            <a:endParaRPr lang="en-GB" dirty="0"/>
          </a:p>
        </p:txBody>
      </p:sp>
      <p:sp>
        <p:nvSpPr>
          <p:cNvPr id="4" name="Title 3"/>
          <p:cNvSpPr>
            <a:spLocks noGrp="1"/>
          </p:cNvSpPr>
          <p:nvPr>
            <p:ph type="title"/>
          </p:nvPr>
        </p:nvSpPr>
        <p:spPr/>
        <p:txBody>
          <a:bodyPr>
            <a:normAutofit fontScale="90000"/>
          </a:bodyPr>
          <a:lstStyle/>
          <a:p>
            <a:r>
              <a:rPr lang="en-GB" dirty="0" smtClean="0"/>
              <a:t>Invite your Staff Members for Access</a:t>
            </a:r>
            <a:endParaRPr lang="en-GB" dirty="0"/>
          </a:p>
        </p:txBody>
      </p:sp>
      <p:pic>
        <p:nvPicPr>
          <p:cNvPr id="5" name="Picture 4"/>
          <p:cNvPicPr>
            <a:picLocks noChangeAspect="1"/>
          </p:cNvPicPr>
          <p:nvPr/>
        </p:nvPicPr>
        <p:blipFill>
          <a:blip r:embed="rId2"/>
          <a:stretch>
            <a:fillRect/>
          </a:stretch>
        </p:blipFill>
        <p:spPr>
          <a:xfrm>
            <a:off x="2567608" y="2595272"/>
            <a:ext cx="6217657" cy="3586507"/>
          </a:xfrm>
          <a:prstGeom prst="rect">
            <a:avLst/>
          </a:prstGeom>
          <a:ln>
            <a:solidFill>
              <a:srgbClr val="005EB8"/>
            </a:solidFill>
          </a:ln>
        </p:spPr>
      </p:pic>
    </p:spTree>
    <p:extLst>
      <p:ext uri="{BB962C8B-B14F-4D97-AF65-F5344CB8AC3E}">
        <p14:creationId xmlns:p14="http://schemas.microsoft.com/office/powerpoint/2010/main" val="3386081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1853</TotalTime>
  <Words>340</Words>
  <Application>Microsoft Office PowerPoint</Application>
  <PresentationFormat>Widescreen</PresentationFormat>
  <Paragraphs>32</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 TPP SystmOne Training Academy – Manager Instructions </vt:lpstr>
      <vt:lpstr>How to sign up</vt:lpstr>
      <vt:lpstr>Steps for the Manager</vt:lpstr>
      <vt:lpstr>Verification Code</vt:lpstr>
      <vt:lpstr>Password</vt:lpstr>
      <vt:lpstr>Login to the LMS</vt:lpstr>
      <vt:lpstr>Add your Staff </vt:lpstr>
      <vt:lpstr>Invite your Staff Members for Access</vt:lpstr>
    </vt:vector>
  </TitlesOfParts>
  <Company>NWLCCCG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title slide</dc:title>
  <dc:creator>Jessica Abrey</dc:creator>
  <cp:lastModifiedBy>Sandip Gill</cp:lastModifiedBy>
  <cp:revision>35</cp:revision>
  <dcterms:created xsi:type="dcterms:W3CDTF">2021-05-11T15:23:49Z</dcterms:created>
  <dcterms:modified xsi:type="dcterms:W3CDTF">2025-09-23T14:39:54Z</dcterms:modified>
</cp:coreProperties>
</file>